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67" r:id="rId3"/>
    <p:sldId id="310" r:id="rId4"/>
    <p:sldId id="257" r:id="rId5"/>
    <p:sldId id="279" r:id="rId6"/>
    <p:sldId id="264" r:id="rId7"/>
    <p:sldId id="261" r:id="rId8"/>
    <p:sldId id="258" r:id="rId9"/>
    <p:sldId id="262" r:id="rId10"/>
    <p:sldId id="269" r:id="rId11"/>
    <p:sldId id="274" r:id="rId12"/>
    <p:sldId id="300" r:id="rId13"/>
    <p:sldId id="297" r:id="rId14"/>
    <p:sldId id="298" r:id="rId15"/>
    <p:sldId id="299" r:id="rId16"/>
    <p:sldId id="301" r:id="rId17"/>
    <p:sldId id="302" r:id="rId18"/>
    <p:sldId id="271" r:id="rId19"/>
    <p:sldId id="306" r:id="rId20"/>
    <p:sldId id="305" r:id="rId21"/>
    <p:sldId id="307" r:id="rId22"/>
    <p:sldId id="304" r:id="rId23"/>
    <p:sldId id="308" r:id="rId24"/>
    <p:sldId id="309" r:id="rId25"/>
    <p:sldId id="260" r:id="rId26"/>
    <p:sldId id="263" r:id="rId27"/>
    <p:sldId id="259" r:id="rId28"/>
    <p:sldId id="265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53"/>
    <p:restoredTop sz="75463"/>
  </p:normalViewPr>
  <p:slideViewPr>
    <p:cSldViewPr snapToGrid="0">
      <p:cViewPr varScale="1">
        <p:scale>
          <a:sx n="116" d="100"/>
          <a:sy n="116" d="100"/>
        </p:scale>
        <p:origin x="1312" y="12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04T22:54:40.02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547 561 24575,'-5'16'0,"4"22"0,21 42 0,-4-22 0,5 4-2609,7 18 1,4 4 2608,-5-19 0,1 3 0,2 0 0,2 6 0,2 2 0,2 0 0,5 9 0,2 2 0,2 1 0,-9-17 0,0 0 0,1 1 0,0 0-835,0 0 1,0 1 0,0-1 0,-1 1 834,0 0 0,0 1 0,-1-1 0,-1-2 0,5 15 0,-1-3 0,-2 0-932,-3-5 0,-2-1 0,-2-1 932,-2-6 0,-1-2 0,-2 0 0,-2-4 0,-1 0 0,0 0-106,0 4 0,1-1 0,-1 0 106,7 26 0,-2-2 264,-2-3 1,-1-2-265,-4-12 0,-2-2 0,-3-10 0,-1-3 2679,9 39-2679,-7-17 0,-2-20 5954,-6-19-5954,-2-15 648,-2-10-648,-3-6 1727,1-5-1727,1-4 131,0-4-131,0-4 0,-1 0 0,1 1 0,0-1 0,0-2 0,-2-9 0,0-15 0,-8-16 0,-11-14 0,-6-2 0,-4 6 0,1 4 0,0 2 0,-2-4 0,-2-3 0,2 2 0,0 1 0,-2 0 0,-5-6 0,-10-8-1078,11 20 0,-3-4 1078,-8-15 0,-2-4 0,-2-3 0,0-4 0,14 22 0,1-1 0,2 1 0,-10-17 0,2 3 0,6 10 0,2 3 0,2 3 0,2 1-208,5 9 1,2 1 207,-19-42 0,4 6 0,10 19 0,8 19 0,7 10 0,6 5 0,-3-10 2107,-5-9-2107,-9-16 0,-7-13 0,-9-14-766,16 39 0,0-1 766,0 3 0,0 1 0,-22-41-499,4 8 499,1 7 0,0-2 0,5 7 0,7 15 0,9 14 0,8 12 0,6 7 0,3 6 1943,3 4-1943,-1 2 552,1 1-552,0 1 0,0-1 0,0 1 0,0-3 0,2-3 0,1-5 0,1-3 0,2 2 0,-1-2 0,2 1 0,-1-5 0,1-7 0,1 2 0,2-1 0,-1 7 0,0 3 0,-1 3 0,-3 6 0,-1 3 0,0 4 0,3 9 0,8 24 0,8 42 0,-6-9 0,0 8-1126,-1-7 1,1 3 0,0 3 1125,2 13 0,2 2 0,0 2 0,0 0 0,0 1 0,1 0 0,2 1 0,0-1 0,0 0 0,-1-2 0,-1-1 0,1 2-1355,3 9 1,1 2-1,-1 2 1355,-6-19 0,1 2 0,-1 0 0,-1-2 0,4 18 0,-2-2 0,0-1-614,-2-6 1,-1-1-1,-1-4 614,1 17 0,-2-7 0,-3-20 0,1-3 0,-2-2 0,0-3-103,-2-13 1,-1-4 102,6 29 2169,1 1-2169,-4-18 0,1-16 4103,2-14-4103,1-9 2838,2-8-2838,0-5 376,1-5-376,2-3 0,-2-12 0,-3-57 0,-9 13 0,-5-10-2262,-8-14 1,-7-11 0,-5-6 2261,3 21 0,-3-5 0,-2-2 0,-1-2 0,-2 0-757,1 7 1,-1-1 0,-1-2 0,-2 0 0,0 0 0,-1-1 756,-2-4 0,-1-2 0,-1 1 0,-1-1 0,0 0 0,0 1-506,-1 2 0,0 0 1,0 1-1,-1 0 1,1 0-1,0 3 506,-3-10 0,-1 1 0,1 2 0,0 1 0,1 1-304,3 8 1,0 0 0,0 2 0,1 1 0,1 1 303,-5-12 0,2 1 0,0 2 0,2 3 387,-3-6 1,1 4 0,1 1-388,4 7 0,0 1 0,1 3 1135,-10-24 1,3 6-1136,8 23 0,4 7 3984,-6-17-3984,13 41 3958,24 49-3958,22 51 0,-3-11 0,4 8 0,14 21 0,5 7-271,-13-22 0,2 3 0,2 2 271,6 10 0,1 2 0,2 2-623,-9-15 1,0 1 0,1 1 0,-1 0 622,3 4 0,0 2 0,-1-1 0,0 0 0,-2-4 0,-2 0 0,0-1 0,0-1 0,-4-2 0,0-1 0,0-1 0,-1 0 0,8 16 0,-1-1 0,-3-4 0,-6-12 0,-2-3 0,0-2-2101,14 29 1,-4-6 2100,-10-22 0,-4-6 0,11 31 0,-7-14 0,-11-19 2187,-5-20-2187,-7-39 0,-22-61 0,-6 3 0,-5-8 424,-10-21 1,-4-7-425,7 20 0,-3-4 0,0 1 0,2 4 0,0-1 0,1 3 0,4 4 0,1 2 0,2 2 1721,-10-22 0,3 5-1721,9 21 0,2 3 0,3 3 0,-1 2 0,1 4 0,2 3 0,-8-23 0,5 10 0,9 31 2828,16 42-2828,19 47 0,-3-8 0,3 6 419,5 11 0,3 4-419,3 5 0,1 1 0,-4-6 0,0-2 0,-4-7 0,-1-2 0,-5-10 0,-2-3 0,12 34-16,-1-7 16,-9-16 0,-3-10 0,-6-15 0,-13-26 0,-28-45 0,-7-14 0,-4-9-509,-11-18 1,-2-7 508,9 17 0,-2-2 0,2 0 0,3 6 0,1 0 0,2 1 0,-13-18 0,3 2 0,2 8 0,4 4 0,11 17 0,3 3-441,-22-36 441,21 27 0,16 28 0,18 31 0,30 44 0,-7-6 0,4 5-295,9 13 0,2 1 295,-2-1 0,0-2 0,-3-2 0,-2-2 0,-6-8 0,-2-3 0,17 24 0,-10-13 0,-16-24 0,-11-15 0,-7-11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04T22:54:41.43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1 266 24575,'39'6'0,"11"8"0,35 15 0,-32-6 0,3 3-1872,9 5 1,3 3 1871,11 7 0,4 1-793,-17-9 1,3 0-1,0 0 793,-2-1 0,-1-1 0,-1-1 0,23 9 0,-2-1 0,-4-3 0,-2 0-134,-12-3 1,-1-1 133,11 4 0,0 1 0,-4-2 0,-2-1-279,-12-6 1,-3-2 278,-8-5 0,-4-1 1436,22 12-1436,-14-8 2693,-31-12-2693,-56-21 0,-38-22 0,15 3 0,-6-4 111,-15-10 0,-4-2-111,23 12 0,-1-1 0,-2-1-944,-3-3 1,-2-1 0,-1 1 943,1 1 0,-1 0 0,2 2 0,-17-10 0,4 2 0,11 8 0,3 2 0,3 5 0,3 2 0,11 5 0,2 1 0,-2 1 0,1 1 0,-23-10 0,25 15 0,11 2 0,13 3 1502,10 3-1502,13 3 3922,18 2-3922,17 6 0,18 12 0,4 11 0,7 12 0,1 3 0,2 1 0,-1 1 0,-7-7 0,-10-6 0,-16-12 0,-11-6 0,-15-13 0,-21-21 0,-28-26 0,4 6 0,-3-3-497,-7-4 1,-1 0 496,1-1 0,-1 1 0,5 4 0,1 1-285,-29-28 285,7 4 0,11 12 0,13 14 0,14 16 0,9 11 0,9 16 979,21 26-979,25 22 0,-6-13 0,6 3-435,12 7 1,3 1 434,-1-2 0,1-1 0,-1-1 0,-1-2 0,-7-7 0,-2-3 0,30 18 0,-14-20 0,-23-14 0,-19-17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04T22:54:43.41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442 3 24575,'6'-2'0,"-11"18"0,-10 15 0,-12 28 0,-8 19 0,16-32 0,1 3 0,-2 7 0,1 3-804,-1 3 0,0 0 804,0 2 0,1 0 0,3-4 0,0-2 45,2-3 1,1-1-46,-8 42 0,3-1 0,1-2 0,-2-10 0,3-11 0,4-17 0,2-14 0,6-13 0,2-8 0,0-10 0,9-19 1200,14-31-1200,16-35 0,-12 26 0,1-2-386,1-5 1,0-2 385,0-4 0,-2 0 0,-3 6 0,-3 2 0,10-41 0,-7 18 0,-3 15 0,0 1 0,-1 5 0,-3 13 0,-5 10 0,-3 8 1088,-6 15-1088,-7 17 0,-6 21 0,-11 20 0,-2 11 0,-3 11 0,-1 12 0,0 13 0,12-39 0,1 3 0,0-1 0,-1 0 0,2-5 0,0 0 0,-15 40 0,2-16 0,4-8 0,3-11 0,7-16 0,5-16 0,5-25 0,10-37 0,21-52 0,-7 24 0,2-5-1962,7-14 0,2-4 1962,-8 23 0,2-2 0,-1 1 0,8-25 0,0 1-711,-1 3 1,-1 3 710,-4 12 0,-3 4-135,-5 14 1,-2 4 134,12-37 0,-10 29 0,-7 27 3524,-9 28-3524,-13 30 1726,-12 30-1726,-8 17 0,-4 2 0,3 0 0,0-4 0,2-4 0,1 1 364,4-13-364,8-12 0,4-11 0,6-12 0,2-6 0,3-4 0,2-9 0,5-15 0,11-22 0,12-20 0,9-13 0,4-5 0,-4 0 0,-3 4 0,-7 10 0,-9 15 0,-7 17 0,-11 12 0,-20 27 0,-14 24 0,-21 33 0,24-27 0,0 3-346,-1 3 0,1 1 346,0-2 0,1-1 0,-20 36 0,6-3 0,10-18 0,6-9 0,9-15 0,7-16 0,6-12 0,3-3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04T22:54:44.85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157 152 24575,'-2'22'0,"-2"3"0,-3 2 0,-1 0 0,3 5 0,2-2 0,2 13 0,1 4 0,0 3 0,0-2 0,14-1 0,8-6 0,14-2 0,12-5 0,0-9 0,13-2 0,8-8 0,7-6 0,9-10 0,-4-10 0,-4-14 0,-6-9 0,-15-1 0,-10 1 0,-11 6 0,-12 4 0,-8 0 0,-10 2 0,-23-6 0,-19-6 0,-37-11 0,29 18 0,-3 0-399,-4-1 0,-2 0 399,2-1 0,-1 0 0,4 3 0,1 0 0,1 2 0,1 1 0,-31-16 0,6 6 0,18 11 0,6 6 0,11 7 0,8 5 0,6 4 798,6 0-798,4 0 0,6 0 0,3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04T22:54:46.68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144 509 24575,'8'27'0,"12"11"0,12 14 0,17 16 0,-20-29 0,2 1 0,3 4 0,0 0 0,2 1 0,0-1 0,27 31 0,-7-11 0,-13-16 0,-11-12 0,-5-11 0,-12-12 0,-3-2 0,-4-4 0,-8-8 0,-18-17 0,-22-24 0,-24-25 0,22 24 0,-1-2-447,1 0 0,-1-2 447,1 0 0,2 0 0,1 1 0,1 1 0,4 0 0,1 0 0,2 0 0,1 2 0,-20-34 0,15 11 0,11 15 0,11 6 0,8 2 0,2 5 0,3 2 0,0 1 894,0 1-894,0 2 0,2 3 0,2 8 0,2 4 0,2 2 0,0 5 0,1 4 0,1 4 0,7 2 0,6 0 0,10 6 0,4 8 0,3 10 0,1 10 0,-4 2 0,-3 1 0,-7-2 0,-8-6 0,-4-3 0,-6-8 0,0-5 0,-3-2 0,-2-4 0,0 0 0,-1 1 0,3-1 0,1 0 0,1-1 0,0 0 0,0-2 0,-1 2 0,-1-2 0,-2 0 0,-2 2 0,0 0 0,-2 2 0,0 6 0,-6 8 0,-10 14 0,-9 8 0,-12 10 0,-3 0 0,-2-1 0,2-3 0,7-10 0,6-9 0,10-9 0,5-10 0,6-2 0,3-7 0,1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04T22:54:48.42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246 0 24575,'-22'10'0,"0"3"0,-4 11 0,-3 6 0,-1 3 0,1 3 0,2-5 0,7-3 0,4-3 0,3-4 0,6-2 0,2-1 0,5-5 0,0 0 0,2 2 0,3 1 0,11 2 0,7 0 0,16 1 0,15-4 0,11-5 0,15-4 0,-7-6 0,-2-2 0,-9-6 0,-15-4 0,-4-3 0,-12 0 0,-5 4 0,-3 2 0,-7 2 0,-12 1 0,-11 3 0,-15 9 0,-12 9 0,-4 10 0,-3 13 0,-2 5 0,-10 15 0,0 2 0,-2 7 0,5 1 0,9-7 0,1 5 0,10-9 0,3-4 0,6-8 0,5-11 0,4-7 0,5-10 0,1-5 0,3-3 0,0-1 0,3-1 0,10-3 0,9-1 0,11-2 0,12-1 0,3 0 0,5-3 0,0-2 0,-5-5 0,-1-4 0,-6 0 0,-2-3 0,-3 1 0,-8 3 0,-5 1 0,-7 2 0,-3 3 0,-1 0 0,-1 3 0,0 1 0,3-3 0,-6 5 0,1-2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04T22:54:50.30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245 572 24575,'10'25'0,"9"11"0,13 12 0,15 11 0,10 10-1191,7 5 1191,1-2 0,-6-3 0,-4-7 389,-6-10-389,-5-4 198,-8-12-198,-10-10 0,-10-9 0,-6-6 604,-4-7-604,-15-17 0,-22-24 0,-30-29 0,18 21 0,-3-3-360,-5-5 0,-2-3 360,-1-3 0,1-1-571,5 7 1,3 1 570,4 4 0,2 1 0,6 4 0,1 1 0,-16-25 0,4 3 0,10 10 0,8 11 0,5 5 0,8 10 679,7 12-679,1 4 1182,2 3-1182,2 2 0,10 2 0,11 9 0,18 13 0,23 16 0,21 18 0,-31-18 0,3 2-527,9 5 0,2 2 527,6 6 0,2 2-1248,6 5 0,2 1 1248,-24-17 0,0 1 0,0 0 0,-2 0 0,-1-1 0,-1-1 0,17 12 0,-3-3 0,-9-6 0,-4-4 0,24 18 0,-18-15 0,-7-4 0,-18-13 0,-4-3 0,-8-6 918,-14-12-918,-22-20 2632,-23-21-2632,-20-22 0,-3-4 0,10 5 0,6 3 0,2 3 0,-4-6 0,-2-3 0,2 2 0,4 4 0,4 8 0,1 3 0,3 5 0,6 5 0,6 7 0,6 7 0,5 5 0,1 4 0,5 3 0,0 1 0,-3-4 0,-7-9 0,-6-8 0,-5-6 0,-6-8 0,-4-2 0,0 1 0,3 2 0,7 8 0,7 9 0,4 5 0,5 6 0,3 7 0,2 0 0,1 4 0,-1 0 0,-1 0 0,1 0 0,2 2 0,0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04T22:54:52.03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24575,'18'7'0,"1"5"0,6 11 0,3 6 0,7 6 0,5 10 0,5 6 0,4 9 0,3 6-425,-16-22 0,2 4 425,9 13 0,3 3-1594,8 11 1,4 5 1593,-14-17 0,2 2 0,-1 0 0,-3-3 0,-1 0 0,1 0 0,4 5 0,0 1 0,1 1 0,-1 0 0,0 1 0,-1-1 0,-2-1 0,-1 0 0,0-1 0,0-1 0,0-1 0,-2-2 0,12 21 0,-3-4-74,-6-13 0,-2-2 74,-4-4 0,-1-2 0,-4-4 0,-3-2 0,-4-9 0,-2-1 0,21 37 0,-14-26 0,-8-7 705,-9-14-705,-7-9 3295,-2-2-3295,-1-6 185,-3-3-185,-2-4 0,-2-2 0,2-1 0,-2-3 0,1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59bdef500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59bdef500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2DB1C0DD-AEB8-63CC-7E23-7442AB7FD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9bdef500_0_144:notes">
            <a:extLst>
              <a:ext uri="{FF2B5EF4-FFF2-40B4-BE49-F238E27FC236}">
                <a16:creationId xmlns:a16="http://schemas.microsoft.com/office/drawing/2014/main" id="{D703BD8D-C0E4-C9A2-DC7B-A6E51FB666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9bdef500_0_144:notes">
            <a:extLst>
              <a:ext uri="{FF2B5EF4-FFF2-40B4-BE49-F238E27FC236}">
                <a16:creationId xmlns:a16="http://schemas.microsoft.com/office/drawing/2014/main" id="{F5D3EBC0-45A3-C2B8-ECBB-68679FF78D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28946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30389E46-7CCF-28CC-5BCC-8AF69D43F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CAFE38F9-C288-9826-A1B1-286EE90E23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5CF18E11-C481-0166-A2D7-0B41AE3D7C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570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E6C409C3-ECD7-A9AA-A9DF-EC1B3F995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19AD9806-DCE3-D15F-FDCE-226FA76417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026EB24C-F70B-FE24-F235-E2BEE80006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2020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68E1892E-7BE2-2C84-1954-2EF8776D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29EFABCA-4F18-ADE9-C33C-DC2D7B505F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36F7E1F7-62E2-47E7-8BE7-B325ECDE45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142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55F4E654-C961-D804-FA4B-DB01F3526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A365EE40-54A1-28BA-FFE6-99B9CDE945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4BDD9DFE-8024-546F-8B04-265D466E0B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72061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38493EB9-E017-E7E3-7308-0E5624A6F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C398B115-A074-D14A-1A22-4354BDDC31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25118CB5-4455-F0B2-6F3B-0F1ED0B747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98457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29DC6384-CAF5-22DE-1184-4A7E8257D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9C841D7A-D3D4-051C-A451-8E2101956C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CAFE2777-92B8-8EEA-A045-B35C5CF9B0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98295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981DF097-EF18-8D92-2F15-FBCA81D39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5FE581AA-3793-C543-A6A8-B3646226E4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9D8F1766-0ED9-C48D-049C-B304393B05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5450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E7F8AAC4-117F-CAB7-6CDC-681B09F7D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8934F7CF-8266-02FA-85D3-59D25B73EB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7140884B-CE5F-74E3-475F-B4C31B295A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44806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D07E0F8D-8433-F45D-5A7F-95ADD377B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22CCFFD7-1ED6-6966-8896-338AE000D3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26F0778C-4FFF-90EA-0DC0-FBB15BF4BC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9796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FA99B955-880F-1B3A-AB7B-39D61D25D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9bdef500_0_144:notes">
            <a:extLst>
              <a:ext uri="{FF2B5EF4-FFF2-40B4-BE49-F238E27FC236}">
                <a16:creationId xmlns:a16="http://schemas.microsoft.com/office/drawing/2014/main" id="{C8C1754D-D651-7807-4543-372FE4D90A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9bdef500_0_144:notes">
            <a:extLst>
              <a:ext uri="{FF2B5EF4-FFF2-40B4-BE49-F238E27FC236}">
                <a16:creationId xmlns:a16="http://schemas.microsoft.com/office/drawing/2014/main" id="{1EFF77AB-1DA4-467F-E25A-381FB17C8A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43325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3019692F-8082-02DA-0143-00619F320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169D0BA3-ED36-406D-30C2-687B3F3133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8AA0A1E3-5940-427A-C740-2434CF8123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43006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E660177F-4D7F-0951-02DE-1BA3A9E25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3832E9A2-282D-B074-6220-8C003E65AE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ACC2AB4C-C29B-F1FE-024C-B3B0F563C3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58372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76BFDEA2-F51B-8C59-D33E-68E269950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F9EB3CCD-CE2E-FB95-5E73-CA18720B73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33C3CAB3-BA45-C967-EFBE-D3A4323AAF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90470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052CEFA7-A313-1A49-17B5-3CFECC7EB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89670108-27F2-1A1B-C7D7-76CD1ACF0F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784B574A-AE95-F55A-2DD4-BDD75DC282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63931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C59CD1CF-1E09-137E-4348-2301C72B0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>
            <a:extLst>
              <a:ext uri="{FF2B5EF4-FFF2-40B4-BE49-F238E27FC236}">
                <a16:creationId xmlns:a16="http://schemas.microsoft.com/office/drawing/2014/main" id="{29A68122-3943-FAB4-AC86-3939AC1F29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>
            <a:extLst>
              <a:ext uri="{FF2B5EF4-FFF2-40B4-BE49-F238E27FC236}">
                <a16:creationId xmlns:a16="http://schemas.microsoft.com/office/drawing/2014/main" id="{6FBC2810-79F1-7253-987F-119220C6CA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04699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14a5b58c7d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14a5b58c7d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59bdef500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59bdef500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6efa143f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6efa143f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9B340D23-62DD-5D94-5F1D-190632C34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9bdef500_0_144:notes">
            <a:extLst>
              <a:ext uri="{FF2B5EF4-FFF2-40B4-BE49-F238E27FC236}">
                <a16:creationId xmlns:a16="http://schemas.microsoft.com/office/drawing/2014/main" id="{0D7A28F0-31E1-3D8D-771A-93DD08A17A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9bdef500_0_144:notes">
            <a:extLst>
              <a:ext uri="{FF2B5EF4-FFF2-40B4-BE49-F238E27FC236}">
                <a16:creationId xmlns:a16="http://schemas.microsoft.com/office/drawing/2014/main" id="{BED4C985-0FE1-A243-DFBB-4AAA6B5F21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0302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459BE5C0-EDD7-7C94-1DF1-13F14DDB9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9bdef500_0_144:notes">
            <a:extLst>
              <a:ext uri="{FF2B5EF4-FFF2-40B4-BE49-F238E27FC236}">
                <a16:creationId xmlns:a16="http://schemas.microsoft.com/office/drawing/2014/main" id="{62C3BFC8-2F30-9B0D-8E77-1EF2B25F08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9bdef500_0_144:notes">
            <a:extLst>
              <a:ext uri="{FF2B5EF4-FFF2-40B4-BE49-F238E27FC236}">
                <a16:creationId xmlns:a16="http://schemas.microsoft.com/office/drawing/2014/main" id="{67C8A49C-801A-18A9-432B-A3C017462C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3057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14a5b58c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14a5b58c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>
          <a:extLst>
            <a:ext uri="{FF2B5EF4-FFF2-40B4-BE49-F238E27FC236}">
              <a16:creationId xmlns:a16="http://schemas.microsoft.com/office/drawing/2014/main" id="{023590C5-26A1-0397-EDC6-3468CE186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14a5b58c7d_0_0:notes">
            <a:extLst>
              <a:ext uri="{FF2B5EF4-FFF2-40B4-BE49-F238E27FC236}">
                <a16:creationId xmlns:a16="http://schemas.microsoft.com/office/drawing/2014/main" id="{59EE08A8-768F-0F66-F206-DE14422205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14a5b58c7d_0_0:notes">
            <a:extLst>
              <a:ext uri="{FF2B5EF4-FFF2-40B4-BE49-F238E27FC236}">
                <a16:creationId xmlns:a16="http://schemas.microsoft.com/office/drawing/2014/main" id="{706BDC1C-4EAF-1098-221E-6C46256042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4347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>
          <a:extLst>
            <a:ext uri="{FF2B5EF4-FFF2-40B4-BE49-F238E27FC236}">
              <a16:creationId xmlns:a16="http://schemas.microsoft.com/office/drawing/2014/main" id="{E8486E17-FCDA-607A-1080-6DC85B1E19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14a5b58c7d_0_0:notes">
            <a:extLst>
              <a:ext uri="{FF2B5EF4-FFF2-40B4-BE49-F238E27FC236}">
                <a16:creationId xmlns:a16="http://schemas.microsoft.com/office/drawing/2014/main" id="{492DBC3C-70A0-E38D-FA83-DFFC112549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14a5b58c7d_0_0:notes">
            <a:extLst>
              <a:ext uri="{FF2B5EF4-FFF2-40B4-BE49-F238E27FC236}">
                <a16:creationId xmlns:a16="http://schemas.microsoft.com/office/drawing/2014/main" id="{0887ED5F-6AEB-E66F-083F-A60BA9414B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2819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59bdef500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59bdef500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59bdef500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59bdef500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159bdef500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159bdef500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7.png"/><Relationship Id="rId18" Type="http://schemas.openxmlformats.org/officeDocument/2006/relationships/customXml" Target="../ink/ink7.xml"/><Relationship Id="rId3" Type="http://schemas.openxmlformats.org/officeDocument/2006/relationships/image" Target="../media/image1.png"/><Relationship Id="rId21" Type="http://schemas.openxmlformats.org/officeDocument/2006/relationships/image" Target="../media/image11.png"/><Relationship Id="rId7" Type="http://schemas.openxmlformats.org/officeDocument/2006/relationships/image" Target="../media/image4.png"/><Relationship Id="rId12" Type="http://schemas.openxmlformats.org/officeDocument/2006/relationships/customXml" Target="../ink/ink4.xml"/><Relationship Id="rId1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6" Type="http://schemas.openxmlformats.org/officeDocument/2006/relationships/customXml" Target="../ink/ink6.xml"/><Relationship Id="rId20" Type="http://schemas.openxmlformats.org/officeDocument/2006/relationships/customXml" Target="../ink/ink8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1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customXml" Target="../ink/ink3.xml"/><Relationship Id="rId19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customXml" Target="../ink/ink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AustinLangChain" TargetMode="External"/><Relationship Id="rId3" Type="http://schemas.openxmlformats.org/officeDocument/2006/relationships/image" Target="../media/image12.png"/><Relationship Id="rId7" Type="http://schemas.openxmlformats.org/officeDocument/2006/relationships/hyperlink" Target="https://www.meetup.com/austin-lanchain-ai-group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colinmcnamara/austin_langchain" TargetMode="External"/><Relationship Id="rId11" Type="http://schemas.openxmlformats.org/officeDocument/2006/relationships/image" Target="../media/image16.png"/><Relationship Id="rId5" Type="http://schemas.openxmlformats.org/officeDocument/2006/relationships/hyperlink" Target="https://discord.gg/fjQfpwcsZX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aimug.org" TargetMode="External"/><Relationship Id="rId9" Type="http://schemas.openxmlformats.org/officeDocument/2006/relationships/hyperlink" Target="https://www.youtube.com/@AustinLangChain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jp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AustinLangChain" TargetMode="External"/><Relationship Id="rId3" Type="http://schemas.openxmlformats.org/officeDocument/2006/relationships/image" Target="../media/image12.png"/><Relationship Id="rId7" Type="http://schemas.openxmlformats.org/officeDocument/2006/relationships/hyperlink" Target="https://www.meetup.com/austin-lanchain-ai-group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colinmcnamara/austin_langchain" TargetMode="External"/><Relationship Id="rId5" Type="http://schemas.openxmlformats.org/officeDocument/2006/relationships/hyperlink" Target="https://discord.gg/fjQfpwcsZX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aimug.org" TargetMode="External"/><Relationship Id="rId9" Type="http://schemas.openxmlformats.org/officeDocument/2006/relationships/hyperlink" Target="https://www.youtube.com/@AustinLangChai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7C09E7A-2313-F29D-9B66-DE5BC547EE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159" y="2683262"/>
            <a:ext cx="2006600" cy="199390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FA520E1A-DEE6-FA9E-044F-EB028C93F36B}"/>
              </a:ext>
            </a:extLst>
          </p:cNvPr>
          <p:cNvGrpSpPr/>
          <p:nvPr/>
        </p:nvGrpSpPr>
        <p:grpSpPr>
          <a:xfrm>
            <a:off x="139364" y="99176"/>
            <a:ext cx="1346400" cy="2549520"/>
            <a:chOff x="139364" y="99176"/>
            <a:chExt cx="1346400" cy="25495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3" name="Ink 2">
                  <a:extLst>
                    <a:ext uri="{FF2B5EF4-FFF2-40B4-BE49-F238E27FC236}">
                      <a16:creationId xmlns:a16="http://schemas.microsoft.com/office/drawing/2014/main" id="{E12D48A3-A4F3-52F3-6501-97E7F6CD6FDB}"/>
                    </a:ext>
                  </a:extLst>
                </p14:cNvPr>
                <p14:cNvContentPartPr/>
                <p14:nvPr/>
              </p14:nvContentPartPr>
              <p14:xfrm>
                <a:off x="576044" y="997736"/>
                <a:ext cx="742680" cy="1650960"/>
              </p14:xfrm>
            </p:contentPart>
          </mc:Choice>
          <mc:Fallback>
            <p:pic>
              <p:nvPicPr>
                <p:cNvPr id="3" name="Ink 2">
                  <a:extLst>
                    <a:ext uri="{FF2B5EF4-FFF2-40B4-BE49-F238E27FC236}">
                      <a16:creationId xmlns:a16="http://schemas.microsoft.com/office/drawing/2014/main" id="{E12D48A3-A4F3-52F3-6501-97E7F6CD6FD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67044" y="989096"/>
                  <a:ext cx="760320" cy="166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4" name="Ink 3">
                  <a:extLst>
                    <a:ext uri="{FF2B5EF4-FFF2-40B4-BE49-F238E27FC236}">
                      <a16:creationId xmlns:a16="http://schemas.microsoft.com/office/drawing/2014/main" id="{0C40227F-60BC-839D-4049-488CD472F555}"/>
                    </a:ext>
                  </a:extLst>
                </p14:cNvPr>
                <p14:cNvContentPartPr/>
                <p14:nvPr/>
              </p14:nvContentPartPr>
              <p14:xfrm>
                <a:off x="608804" y="2112656"/>
                <a:ext cx="758520" cy="435240"/>
              </p14:xfrm>
            </p:contentPart>
          </mc:Choice>
          <mc:Fallback>
            <p:pic>
              <p:nvPicPr>
                <p:cNvPr id="4" name="Ink 3">
                  <a:extLst>
                    <a:ext uri="{FF2B5EF4-FFF2-40B4-BE49-F238E27FC236}">
                      <a16:creationId xmlns:a16="http://schemas.microsoft.com/office/drawing/2014/main" id="{0C40227F-60BC-839D-4049-488CD472F555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00164" y="2103656"/>
                  <a:ext cx="776160" cy="452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7129F3FE-2444-C8A4-C5CB-5FD10E49CFD5}"/>
                    </a:ext>
                  </a:extLst>
                </p14:cNvPr>
                <p14:cNvContentPartPr/>
                <p14:nvPr/>
              </p14:nvContentPartPr>
              <p14:xfrm>
                <a:off x="1294964" y="1843376"/>
                <a:ext cx="190800" cy="549000"/>
              </p14:xfrm>
            </p:contentPart>
          </mc:Choice>
          <mc:Fallback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7129F3FE-2444-C8A4-C5CB-5FD10E49CFD5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286324" y="1834736"/>
                  <a:ext cx="208440" cy="566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9EA7B450-8DE0-5264-20FC-FB7E941DBAB5}"/>
                    </a:ext>
                  </a:extLst>
                </p14:cNvPr>
                <p14:cNvContentPartPr/>
                <p14:nvPr/>
              </p14:nvContentPartPr>
              <p14:xfrm>
                <a:off x="139364" y="756176"/>
                <a:ext cx="358200" cy="264960"/>
              </p14:xfrm>
            </p:contentPart>
          </mc:Choice>
          <mc:Fallback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9EA7B450-8DE0-5264-20FC-FB7E941DBAB5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30724" y="747536"/>
                  <a:ext cx="375840" cy="28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736D47D9-CD79-88A3-672E-42C61BB5DB60}"/>
                    </a:ext>
                  </a:extLst>
                </p14:cNvPr>
                <p14:cNvContentPartPr/>
                <p14:nvPr/>
              </p14:nvContentPartPr>
              <p14:xfrm>
                <a:off x="337004" y="478256"/>
                <a:ext cx="255600" cy="44244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736D47D9-CD79-88A3-672E-42C61BB5DB60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328004" y="469616"/>
                  <a:ext cx="273240" cy="460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FE7DF1A6-BF67-50F8-4D73-8F4C8A15B8DA}"/>
                    </a:ext>
                  </a:extLst>
                </p14:cNvPr>
                <p14:cNvContentPartPr/>
                <p14:nvPr/>
              </p14:nvContentPartPr>
              <p14:xfrm>
                <a:off x="590084" y="385736"/>
                <a:ext cx="245160" cy="405720"/>
              </p14:xfrm>
            </p:contentPart>
          </mc:Choice>
          <mc:Fallback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FE7DF1A6-BF67-50F8-4D73-8F4C8A15B8DA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581084" y="376736"/>
                  <a:ext cx="262800" cy="42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B5B7CE23-A5CE-278A-EE1C-C2D5EB248A60}"/>
                    </a:ext>
                  </a:extLst>
                </p14:cNvPr>
                <p14:cNvContentPartPr/>
                <p14:nvPr/>
              </p14:nvContentPartPr>
              <p14:xfrm>
                <a:off x="776204" y="99176"/>
                <a:ext cx="582840" cy="46080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B5B7CE23-A5CE-278A-EE1C-C2D5EB248A60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767204" y="90536"/>
                  <a:ext cx="600480" cy="478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0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4B9D448F-4DA3-9E2A-F21D-CEB7C5B8BDA2}"/>
                    </a:ext>
                  </a:extLst>
                </p14:cNvPr>
                <p14:cNvContentPartPr/>
                <p14:nvPr/>
              </p14:nvContentPartPr>
              <p14:xfrm>
                <a:off x="668924" y="1322096"/>
                <a:ext cx="730440" cy="1014120"/>
              </p14:xfrm>
            </p:contentPart>
          </mc:Choice>
          <mc:Fallback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4B9D448F-4DA3-9E2A-F21D-CEB7C5B8BDA2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660284" y="1313456"/>
                  <a:ext cx="748080" cy="1031760"/>
                </a:xfrm>
                <a:prstGeom prst="rect">
                  <a:avLst/>
                </a:prstGeom>
              </p:spPr>
            </p:pic>
          </mc:Fallback>
        </mc:AlternateContent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>
          <a:extLst>
            <a:ext uri="{FF2B5EF4-FFF2-40B4-BE49-F238E27FC236}">
              <a16:creationId xmlns:a16="http://schemas.microsoft.com/office/drawing/2014/main" id="{0EAF79F4-7214-E611-095D-EB7E3835B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>
            <a:extLst>
              <a:ext uri="{FF2B5EF4-FFF2-40B4-BE49-F238E27FC236}">
                <a16:creationId xmlns:a16="http://schemas.microsoft.com/office/drawing/2014/main" id="{6707AE7B-9DBE-FEE5-31AF-ED17F3A992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6F7F8"/>
                </a:solidFill>
              </a:rPr>
              <a:t>WTF is </a:t>
            </a:r>
            <a:r>
              <a:rPr lang="en-US" dirty="0" err="1">
                <a:solidFill>
                  <a:srgbClr val="F6F7F8"/>
                </a:solidFill>
              </a:rPr>
              <a:t>LangChain</a:t>
            </a:r>
            <a:r>
              <a:rPr lang="en-US" dirty="0">
                <a:solidFill>
                  <a:srgbClr val="F6F7F8"/>
                </a:solidFill>
              </a:rPr>
              <a:t> ?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93" name="Google Shape;93;p18">
            <a:extLst>
              <a:ext uri="{FF2B5EF4-FFF2-40B4-BE49-F238E27FC236}">
                <a16:creationId xmlns:a16="http://schemas.microsoft.com/office/drawing/2014/main" id="{89FA14F7-295C-D7C9-83C4-76354F31B1B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AutoShape 2" descr="Diagram outlining the hierarchical organization of the LangChain framework, displaying the interconnected parts across multiple layers.">
            <a:extLst>
              <a:ext uri="{FF2B5EF4-FFF2-40B4-BE49-F238E27FC236}">
                <a16:creationId xmlns:a16="http://schemas.microsoft.com/office/drawing/2014/main" id="{7FC53FF1-6517-5C6F-8B5B-7AB79233CF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84F591-1E96-3D72-E082-D1D5251B1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849" y="1224022"/>
            <a:ext cx="5354466" cy="347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703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33855C13-6276-A4A0-07A8-72F3CD50C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750D8F68-03DF-B2D2-2E8E-729E5E5327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" dirty="0" err="1">
                <a:solidFill>
                  <a:srgbClr val="F6F7F8"/>
                </a:solidFill>
              </a:rPr>
              <a:t>LangChain</a:t>
            </a:r>
            <a:r>
              <a:rPr lang="en" dirty="0">
                <a:solidFill>
                  <a:srgbClr val="F6F7F8"/>
                </a:solidFill>
              </a:rPr>
              <a:t> Ecosystem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AC0A0CFB-8B96-9571-7945-58874015370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E3DA5BD0-B4CB-EB9D-E62A-A7F4800FCA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91176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LangChain</a:t>
            </a:r>
            <a:r>
              <a:rPr lang="en-US" sz="1400" dirty="0">
                <a:solidFill>
                  <a:schemeClr val="bg1"/>
                </a:solidFill>
              </a:rPr>
              <a:t> ecosystem matured in last 30 days—now production-grade, not just prototyping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Covers </a:t>
            </a:r>
            <a:r>
              <a:rPr lang="en-US" sz="1400" dirty="0" err="1">
                <a:solidFill>
                  <a:schemeClr val="bg1"/>
                </a:solidFill>
              </a:rPr>
              <a:t>LangChain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LangGraph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LangSmith</a:t>
            </a:r>
            <a:r>
              <a:rPr lang="en-US" sz="1400" dirty="0">
                <a:solidFill>
                  <a:schemeClr val="bg1"/>
                </a:solidFill>
              </a:rPr>
              <a:t>, plus industry traction &amp; community signals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Focus: reliability, scale, enterprise readiness, and model optionality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8672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0CBA917F-BB45-ECFA-49A9-392BD80EC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3554B635-9490-EF79-4FF7-0BC04916BE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" dirty="0" err="1">
                <a:solidFill>
                  <a:srgbClr val="F6F7F8"/>
                </a:solidFill>
              </a:rPr>
              <a:t>LangChain</a:t>
            </a:r>
            <a:r>
              <a:rPr lang="en" dirty="0">
                <a:solidFill>
                  <a:srgbClr val="F6F7F8"/>
                </a:solidFill>
              </a:rPr>
              <a:t> Core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07DC31D6-AB20-C673-D637-0DBC566E4D6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13E43FCD-E348-3579-AAA2-8F28CE22DD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91176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Model optionality:</a:t>
            </a:r>
            <a:r>
              <a:rPr lang="en-US" sz="1400" dirty="0">
                <a:solidFill>
                  <a:schemeClr val="bg1"/>
                </a:solidFill>
              </a:rPr>
              <a:t> first-class connectors for GPT-5, LLaMA-4, Gemini 2 Ultra, Claude 4, Mistral, more</a:t>
            </a:r>
          </a:p>
          <a:p>
            <a:pPr marL="114300" indent="0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Download milestone:</a:t>
            </a:r>
            <a:r>
              <a:rPr lang="en-US" sz="1400" dirty="0">
                <a:solidFill>
                  <a:schemeClr val="bg1"/>
                </a:solidFill>
              </a:rPr>
              <a:t> surpassed OpenAI Python SDK in monthly installs</a:t>
            </a:r>
          </a:p>
          <a:p>
            <a:pPr marL="114300" indent="0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Enterprise-grade plugins:</a:t>
            </a:r>
            <a:r>
              <a:rPr lang="en-US" sz="1400" dirty="0">
                <a:solidFill>
                  <a:schemeClr val="bg1"/>
                </a:solidFill>
              </a:rPr>
              <a:t> SAP, Salesforce, ServiceNow, new vector stores, on-device models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Production templates: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FastAPI</a:t>
            </a:r>
            <a:r>
              <a:rPr lang="en-US" sz="1400" dirty="0">
                <a:solidFill>
                  <a:schemeClr val="bg1"/>
                </a:solidFill>
              </a:rPr>
              <a:t> + </a:t>
            </a:r>
            <a:r>
              <a:rPr lang="en-US" sz="1400" dirty="0" err="1">
                <a:solidFill>
                  <a:schemeClr val="bg1"/>
                </a:solidFill>
              </a:rPr>
              <a:t>LangGraph</a:t>
            </a:r>
            <a:r>
              <a:rPr lang="en-US" sz="1400" dirty="0">
                <a:solidFill>
                  <a:schemeClr val="bg1"/>
                </a:solidFill>
              </a:rPr>
              <a:t> starter, Docker files, multi-LLM configs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Memory upgrades:</a:t>
            </a:r>
            <a:r>
              <a:rPr lang="en-US" sz="1400" dirty="0">
                <a:solidFill>
                  <a:schemeClr val="bg1"/>
                </a:solidFill>
              </a:rPr>
              <a:t> LangMem 0.0.22 adds better unstructured memory updates &amp; default profiles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78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FD8E2604-DCD3-4721-FA39-998BDB3AC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6852FEB8-9554-54C5-9AB6-56CDB03369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" dirty="0" err="1">
                <a:solidFill>
                  <a:srgbClr val="F6F7F8"/>
                </a:solidFill>
              </a:rPr>
              <a:t>LangGraph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1E8B3605-C21D-AD0D-9C37-96339491002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36F6AD83-5ED7-A24C-7F95-FE3C469433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Platform GA:</a:t>
            </a:r>
            <a:r>
              <a:rPr lang="en-US" sz="1400" dirty="0">
                <a:solidFill>
                  <a:schemeClr val="bg1"/>
                </a:solidFill>
              </a:rPr>
              <a:t> 1-click deploy, 30+ API endpoints, horizontal scaling, persistent agent memory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v0.4 orchestration features:</a:t>
            </a:r>
            <a:r>
              <a:rPr lang="en-US" sz="1400" dirty="0">
                <a:solidFill>
                  <a:schemeClr val="bg1"/>
                </a:solidFill>
              </a:rPr>
              <a:t> interrupts, node-level caching, deferred nodes, </a:t>
            </a:r>
            <a:r>
              <a:rPr lang="en-US" sz="1400" dirty="0" err="1">
                <a:solidFill>
                  <a:schemeClr val="bg1"/>
                </a:solidFill>
              </a:rPr>
              <a:t>streamable</a:t>
            </a:r>
            <a:r>
              <a:rPr lang="en-US" sz="1400" dirty="0">
                <a:solidFill>
                  <a:schemeClr val="bg1"/>
                </a:solidFill>
              </a:rPr>
              <a:t> HTTP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 err="1">
                <a:solidFill>
                  <a:schemeClr val="bg1"/>
                </a:solidFill>
              </a:rPr>
              <a:t>LangGraph</a:t>
            </a:r>
            <a:r>
              <a:rPr lang="en-US" sz="1400" b="1" dirty="0">
                <a:solidFill>
                  <a:schemeClr val="bg1"/>
                </a:solidFill>
              </a:rPr>
              <a:t> Studio V2:</a:t>
            </a:r>
            <a:r>
              <a:rPr lang="en-US" sz="1400" dirty="0">
                <a:solidFill>
                  <a:schemeClr val="bg1"/>
                </a:solidFill>
              </a:rPr>
              <a:t> visual debugger, real-time state inspection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No-code Open Agent Platform:</a:t>
            </a:r>
            <a:r>
              <a:rPr lang="en-US" sz="1400" dirty="0">
                <a:solidFill>
                  <a:schemeClr val="bg1"/>
                </a:solidFill>
              </a:rPr>
              <a:t> build &amp; ship agents without writing code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Multi-agent workflows:</a:t>
            </a:r>
            <a:r>
              <a:rPr lang="en-US" sz="1400" dirty="0">
                <a:solidFill>
                  <a:schemeClr val="bg1"/>
                </a:solidFill>
              </a:rPr>
              <a:t> async execution, shared context, robust error recovery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485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2B37B355-CC48-8E40-F546-E87695CEC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FF9834DF-56D4-8AE3-CD17-8B90FD7A48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" dirty="0" err="1">
                <a:solidFill>
                  <a:srgbClr val="F6F7F8"/>
                </a:solidFill>
              </a:rPr>
              <a:t>LangSmith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5491C994-158A-EB03-E941-623DA4D4572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1A1C9CA3-CEB4-A3DC-1FB7-55C21140EC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QWEN3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Tool use at the MOE Layer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 err="1">
                <a:solidFill>
                  <a:schemeClr val="bg1"/>
                </a:solidFill>
              </a:rPr>
              <a:t>Ollama</a:t>
            </a:r>
            <a:r>
              <a:rPr lang="en-US" sz="1000" dirty="0">
                <a:solidFill>
                  <a:schemeClr val="bg1"/>
                </a:solidFill>
              </a:rPr>
              <a:t> support!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Gemini 2.5 IO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1 Million Tokens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Tool Use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Llama 4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Voice optimized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Gemini 2.5 IO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1 Million Tokens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Tool Use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Deepseek</a:t>
            </a:r>
            <a:endParaRPr lang="en-US" sz="14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000" dirty="0" err="1">
                <a:solidFill>
                  <a:schemeClr val="bg1"/>
                </a:solidFill>
              </a:rPr>
              <a:t>Deepseek</a:t>
            </a:r>
            <a:r>
              <a:rPr lang="en-US" sz="1000" dirty="0">
                <a:solidFill>
                  <a:schemeClr val="bg1"/>
                </a:solidFill>
              </a:rPr>
              <a:t>-VL – </a:t>
            </a:r>
            <a:r>
              <a:rPr lang="en-US" sz="1000" dirty="0" err="1">
                <a:solidFill>
                  <a:schemeClr val="bg1"/>
                </a:solidFill>
              </a:rPr>
              <a:t>Mulimodal</a:t>
            </a:r>
            <a:r>
              <a:rPr lang="en-US" sz="1000" dirty="0">
                <a:solidFill>
                  <a:schemeClr val="bg1"/>
                </a:solidFill>
              </a:rPr>
              <a:t> Reasoning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770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BBAF8C95-8CC0-F295-8527-0CC4F5F36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134EF1D5-4341-BF48-28BA-781C27F811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" dirty="0" err="1">
                <a:solidFill>
                  <a:srgbClr val="F6F7F8"/>
                </a:solidFill>
              </a:rPr>
              <a:t>LangSmith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39070EB3-DD01-D6D3-445A-4B103F5DFDB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A298AC2C-6998-B983-D8F3-A4453393BF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Observability:</a:t>
            </a:r>
            <a:r>
              <a:rPr lang="en-US" sz="1400" dirty="0">
                <a:solidFill>
                  <a:schemeClr val="bg1"/>
                </a:solidFill>
              </a:rPr>
              <a:t> agent-level metrics, multimodal tracing, cost tracking for OpenAI models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Interactive eval: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LangSmith</a:t>
            </a:r>
            <a:r>
              <a:rPr lang="en-US" sz="1400" dirty="0">
                <a:solidFill>
                  <a:schemeClr val="bg1"/>
                </a:solidFill>
              </a:rPr>
              <a:t> Playground, production failure alerts, webhook integrations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Self-Hosted v0.10:</a:t>
            </a:r>
            <a:r>
              <a:rPr lang="en-US" sz="1400" dirty="0">
                <a:solidFill>
                  <a:schemeClr val="bg1"/>
                </a:solidFill>
              </a:rPr>
              <a:t> RBAC, workspace isolation, secure monitoring stack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Incident drill-down:</a:t>
            </a:r>
            <a:r>
              <a:rPr lang="en-US" sz="1400" dirty="0">
                <a:solidFill>
                  <a:schemeClr val="bg1"/>
                </a:solidFill>
              </a:rPr>
              <a:t> 28-min TLS cert outage on May 1—quick fix validates monitoring roadmap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SDLC ties:</a:t>
            </a:r>
            <a:r>
              <a:rPr lang="en-US" sz="1400" dirty="0">
                <a:solidFill>
                  <a:schemeClr val="bg1"/>
                </a:solidFill>
              </a:rPr>
              <a:t> bidirectional prompt sync with Git &amp; issue trackers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202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BD27511A-7E76-E188-ED10-BD2FE77F1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642D936F-E5B9-4EA7-85FB-99196AFEDE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Community Momentum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F7EFEA7C-4057-7735-D4DE-0E117659495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99A7EFA1-23BB-092C-71CA-FD987535D6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Enterprise adoption:</a:t>
            </a:r>
            <a:r>
              <a:rPr lang="en-US" sz="1400" dirty="0">
                <a:solidFill>
                  <a:schemeClr val="bg1"/>
                </a:solidFill>
              </a:rPr>
              <a:t> Klarna, LinkedIn, </a:t>
            </a:r>
            <a:r>
              <a:rPr lang="en-US" sz="1400" dirty="0" err="1">
                <a:solidFill>
                  <a:schemeClr val="bg1"/>
                </a:solidFill>
              </a:rPr>
              <a:t>Replit</a:t>
            </a:r>
            <a:r>
              <a:rPr lang="en-US" sz="1400" dirty="0">
                <a:solidFill>
                  <a:schemeClr val="bg1"/>
                </a:solidFill>
              </a:rPr>
              <a:t>, BlackRock deploying </a:t>
            </a:r>
            <a:r>
              <a:rPr lang="en-US" sz="1400" dirty="0" err="1">
                <a:solidFill>
                  <a:schemeClr val="bg1"/>
                </a:solidFill>
              </a:rPr>
              <a:t>LangChain</a:t>
            </a:r>
            <a:r>
              <a:rPr lang="en-US" sz="1400" dirty="0">
                <a:solidFill>
                  <a:schemeClr val="bg1"/>
                </a:solidFill>
              </a:rPr>
              <a:t> agents at scale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Industry events:</a:t>
            </a:r>
            <a:r>
              <a:rPr lang="en-US" sz="1400" dirty="0">
                <a:solidFill>
                  <a:schemeClr val="bg1"/>
                </a:solidFill>
              </a:rPr>
              <a:t> Interrupt 2025 showcased “agent engineer” role &amp; live product demos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Community tooling:</a:t>
            </a:r>
            <a:r>
              <a:rPr lang="en-US" sz="1400" dirty="0">
                <a:solidFill>
                  <a:schemeClr val="bg1"/>
                </a:solidFill>
              </a:rPr>
              <a:t> &gt;30 new OSS plugins; surge in YouTube tutorials &amp; case-study blogs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851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81A87ECB-FE4D-1FCB-356F-673E7476A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16FE1630-521C-D4BC-C8A9-B52659D68A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News – </a:t>
            </a:r>
            <a:r>
              <a:rPr lang="en-US" dirty="0">
                <a:solidFill>
                  <a:schemeClr val="bg1"/>
                </a:solidFill>
              </a:rPr>
              <a:t>30-Day Update Cheat-Sheet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CE02702F-E736-69A1-AB76-E12F891C0D2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58D14EDC-E42D-6CA6-0D0B-2868D5E4AD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91176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chemeClr val="bg1"/>
                </a:solidFill>
              </a:rPr>
              <a:t>LangChain</a:t>
            </a:r>
            <a:r>
              <a:rPr lang="en-US" sz="1400" b="1" dirty="0">
                <a:solidFill>
                  <a:schemeClr val="bg1"/>
                </a:solidFill>
              </a:rPr>
              <a:t>:</a:t>
            </a:r>
            <a:r>
              <a:rPr lang="en-US" sz="1400" dirty="0">
                <a:solidFill>
                  <a:schemeClr val="bg1"/>
                </a:solidFill>
              </a:rPr>
              <a:t> new models, plugins, prod templates, memory fixes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chemeClr val="bg1"/>
                </a:solidFill>
              </a:rPr>
              <a:t>LangGraph</a:t>
            </a:r>
            <a:r>
              <a:rPr lang="en-US" sz="1400" b="1" dirty="0">
                <a:solidFill>
                  <a:schemeClr val="bg1"/>
                </a:solidFill>
              </a:rPr>
              <a:t>:</a:t>
            </a:r>
            <a:r>
              <a:rPr lang="en-US" sz="1400" dirty="0">
                <a:solidFill>
                  <a:schemeClr val="bg1"/>
                </a:solidFill>
              </a:rPr>
              <a:t> GA platform, caching, interrupts, no-code builder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chemeClr val="bg1"/>
                </a:solidFill>
              </a:rPr>
              <a:t>LangSmith</a:t>
            </a:r>
            <a:r>
              <a:rPr lang="en-US" sz="1400" b="1" dirty="0">
                <a:solidFill>
                  <a:schemeClr val="bg1"/>
                </a:solidFill>
              </a:rPr>
              <a:t>:</a:t>
            </a:r>
            <a:r>
              <a:rPr lang="en-US" sz="1400" dirty="0">
                <a:solidFill>
                  <a:schemeClr val="bg1"/>
                </a:solidFill>
              </a:rPr>
              <a:t> multimodal tracing, self-host v0.10, cost &amp; alerting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Ecosystem:</a:t>
            </a:r>
            <a:r>
              <a:rPr lang="en-US" sz="1400" dirty="0">
                <a:solidFill>
                  <a:schemeClr val="bg1"/>
                </a:solidFill>
              </a:rPr>
              <a:t> enterprise case studies, agent-centric job roles, stronger focus on reliability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626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B516D776-8B6C-4B7F-EB40-07902A43B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527F2940-B8FB-DB28-E786-373107EB18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Lightning Talks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4422E887-9D42-D2A9-5999-A742EFA8898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7B094E5E-94D7-0433-A602-211F9F595D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AG-UI – Ricky </a:t>
            </a:r>
            <a:r>
              <a:rPr lang="en-US" sz="1400" dirty="0" err="1">
                <a:solidFill>
                  <a:schemeClr val="bg1"/>
                </a:solidFill>
              </a:rPr>
              <a:t>Pirruccio</a:t>
            </a: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AI Nuclear Fine Tunes – Rob Whelan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AI Ecosystem Update – Colin McNamara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8286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15B52A0C-EBA6-CEC7-F426-C03EA7786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F7026ED1-F266-B925-28E2-24EC0D9C9C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Lightning Talk – Ricky </a:t>
            </a:r>
            <a:r>
              <a:rPr lang="en" dirty="0" err="1">
                <a:solidFill>
                  <a:srgbClr val="F6F7F8"/>
                </a:solidFill>
              </a:rPr>
              <a:t>Pirruccio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DC16F45F-59D5-DA4B-F54A-3EB46074CF0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1F61D446-F912-F6B8-3E42-1112BC45AE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AG-UI – Ricky </a:t>
            </a:r>
            <a:r>
              <a:rPr lang="en-US" sz="1400" dirty="0" err="1">
                <a:solidFill>
                  <a:schemeClr val="bg1"/>
                </a:solidFill>
              </a:rPr>
              <a:t>Pirruccio</a:t>
            </a:r>
            <a:endParaRPr lang="en-US" sz="1400" dirty="0">
              <a:solidFill>
                <a:schemeClr val="bg1"/>
              </a:solidFill>
            </a:endParaRP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402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>
          <a:extLst>
            <a:ext uri="{FF2B5EF4-FFF2-40B4-BE49-F238E27FC236}">
              <a16:creationId xmlns:a16="http://schemas.microsoft.com/office/drawing/2014/main" id="{BF183A16-07B5-C489-82DE-97715994E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>
            <a:extLst>
              <a:ext uri="{FF2B5EF4-FFF2-40B4-BE49-F238E27FC236}">
                <a16:creationId xmlns:a16="http://schemas.microsoft.com/office/drawing/2014/main" id="{644A2949-459C-AEA0-60A4-CA5F044EF6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6F7F8"/>
                </a:solidFill>
              </a:rPr>
              <a:t>Todays Agenda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92" name="Google Shape;92;p18">
            <a:extLst>
              <a:ext uri="{FF2B5EF4-FFF2-40B4-BE49-F238E27FC236}">
                <a16:creationId xmlns:a16="http://schemas.microsoft.com/office/drawing/2014/main" id="{334CDE60-4B24-A884-7F5F-83A2A41D12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Intros 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News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Lightning Talks – AI Nuclear Fine Tunes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Lightning Talk – AI Ecosystem Update</a:t>
            </a:r>
            <a:endParaRPr lang="en-US" sz="600" b="1" dirty="0">
              <a:solidFill>
                <a:srgbClr val="F6F7F8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Showcase – AI Software Tox Testing MCP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Panel – </a:t>
            </a:r>
            <a:r>
              <a:rPr lang="en-US" sz="1400" b="1" dirty="0" err="1">
                <a:solidFill>
                  <a:srgbClr val="F6F7F8"/>
                </a:solidFill>
              </a:rPr>
              <a:t>LangChain</a:t>
            </a:r>
            <a:r>
              <a:rPr lang="en-US" sz="1400" b="1" dirty="0">
                <a:solidFill>
                  <a:srgbClr val="F6F7F8"/>
                </a:solidFill>
              </a:rPr>
              <a:t> Interrupt Conference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400" b="1" dirty="0">
                <a:solidFill>
                  <a:srgbClr val="F6F7F8"/>
                </a:solidFill>
              </a:rPr>
              <a:t>Wrap up and after party upstairs at The Tavern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rgbClr val="F6F7F8"/>
              </a:solidFill>
            </a:endParaRPr>
          </a:p>
        </p:txBody>
      </p:sp>
      <p:pic>
        <p:nvPicPr>
          <p:cNvPr id="93" name="Google Shape;93;p18">
            <a:extLst>
              <a:ext uri="{FF2B5EF4-FFF2-40B4-BE49-F238E27FC236}">
                <a16:creationId xmlns:a16="http://schemas.microsoft.com/office/drawing/2014/main" id="{C9250902-2150-5E81-A84B-833A29A3E81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95154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A858ED4F-0036-B9D7-C7BF-95F5606DB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04BF9229-4720-5BC7-D126-772706146D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Lightning Talk – Rob Whelan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481FA60D-B22E-F515-FEF4-D8E30B3625D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C66A296A-68BD-9827-AFF4-63639F7854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indent="0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AI Nuclear Fine Tunes – Rob Whelan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2431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578F0D8A-FD0F-C23A-87C3-CF50DD348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3A2B27C9-B2B9-F0EB-8599-637AF7164B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Lightning Talk – Colin McNamara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804211EB-067E-CBB8-DC54-485AF9E022B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E4D56102-6388-16E9-CB93-2AB69354BB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indent="0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AI Ecosystem Update – Colin McNamara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6839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CF5C819B-A3D8-FFA9-1A42-E3538BA14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EEFAAD87-8E52-D783-57C4-2A14177162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Showcases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BF3B689F-B98C-48D0-29D2-8C44614ADC8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17E3C5CC-E75B-13B0-CA49-7A800D4E1D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MCP Tox Testing – Ryan Booth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Panel – </a:t>
            </a:r>
            <a:r>
              <a:rPr lang="en-US" sz="1400" dirty="0" err="1">
                <a:solidFill>
                  <a:schemeClr val="bg1"/>
                </a:solidFill>
              </a:rPr>
              <a:t>LangChain</a:t>
            </a:r>
            <a:r>
              <a:rPr lang="en-US" sz="1400" dirty="0">
                <a:solidFill>
                  <a:schemeClr val="bg1"/>
                </a:solidFill>
              </a:rPr>
              <a:t> Interrupt 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887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40154BDF-7BFB-475E-E919-1A63B3D1B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9FA36E19-4617-F48F-BDA8-11367CD6C4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Showcase – Ryan Booth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7ED25130-BD54-1469-64DD-F079E355088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47D280F8-3D06-CAC2-49C3-CC3F47152C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MCP Tox Testing – Ryan Booth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926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>
          <a:extLst>
            <a:ext uri="{FF2B5EF4-FFF2-40B4-BE49-F238E27FC236}">
              <a16:creationId xmlns:a16="http://schemas.microsoft.com/office/drawing/2014/main" id="{7DBF6327-F832-82D1-ACC7-FFD74C7CA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>
            <a:extLst>
              <a:ext uri="{FF2B5EF4-FFF2-40B4-BE49-F238E27FC236}">
                <a16:creationId xmlns:a16="http://schemas.microsoft.com/office/drawing/2014/main" id="{958440D1-350E-13DA-CDAF-137BDD77A1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Showcase – </a:t>
            </a:r>
            <a:r>
              <a:rPr lang="en" dirty="0" err="1">
                <a:solidFill>
                  <a:srgbClr val="F6F7F8"/>
                </a:solidFill>
              </a:rPr>
              <a:t>LangChain</a:t>
            </a:r>
            <a:r>
              <a:rPr lang="en" dirty="0">
                <a:solidFill>
                  <a:srgbClr val="F6F7F8"/>
                </a:solidFill>
              </a:rPr>
              <a:t> Interrupt Panel</a:t>
            </a:r>
            <a:endParaRPr dirty="0">
              <a:solidFill>
                <a:srgbClr val="F6F7F8"/>
              </a:solidFill>
            </a:endParaRPr>
          </a:p>
        </p:txBody>
      </p:sp>
      <p:pic>
        <p:nvPicPr>
          <p:cNvPr id="74" name="Google Shape;74;p16">
            <a:extLst>
              <a:ext uri="{FF2B5EF4-FFF2-40B4-BE49-F238E27FC236}">
                <a16:creationId xmlns:a16="http://schemas.microsoft.com/office/drawing/2014/main" id="{17681767-AD42-75D2-3F78-B2A90D357D2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9E63B7D3-94B2-D7B5-451E-42CA7E75A8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indent="0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Panel – </a:t>
            </a:r>
            <a:r>
              <a:rPr lang="en-US" sz="1400" dirty="0" err="1">
                <a:solidFill>
                  <a:schemeClr val="bg1"/>
                </a:solidFill>
              </a:rPr>
              <a:t>LangChain</a:t>
            </a:r>
            <a:r>
              <a:rPr lang="en-US" sz="1400" dirty="0">
                <a:solidFill>
                  <a:schemeClr val="bg1"/>
                </a:solidFill>
              </a:rPr>
              <a:t> Interrupt </a:t>
            </a:r>
          </a:p>
          <a:p>
            <a:pPr marL="596900" lvl="1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6389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7F8"/>
                </a:solidFill>
              </a:rPr>
              <a:t>RGC-3000 and Tavern After Party </a:t>
            </a:r>
            <a:endParaRPr>
              <a:solidFill>
                <a:srgbClr val="F6F7F8"/>
              </a:solidFill>
            </a:endParaRPr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41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Website: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aimug.org</a:t>
            </a:r>
            <a:r>
              <a:rPr lang="en" sz="1400">
                <a:solidFill>
                  <a:schemeClr val="lt1"/>
                </a:solidFill>
              </a:rPr>
              <a:t> – All things LangChain and AIMUG.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Discord: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Join us</a:t>
            </a:r>
            <a:r>
              <a:rPr lang="en" sz="1400">
                <a:solidFill>
                  <a:schemeClr val="lt1"/>
                </a:solidFill>
              </a:rPr>
              <a:t> for ongoing conversations.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GitHub: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Repo</a:t>
            </a:r>
            <a:r>
              <a:rPr lang="en" sz="1400">
                <a:solidFill>
                  <a:schemeClr val="lt1"/>
                </a:solidFill>
              </a:rPr>
              <a:t> – Check out our open-source projects.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Meetup: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Group</a:t>
            </a:r>
            <a:endParaRPr sz="1400" u="sng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Twitter: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@AustinLangChain</a:t>
            </a:r>
            <a:r>
              <a:rPr lang="en" sz="1400">
                <a:solidFill>
                  <a:schemeClr val="lt1"/>
                </a:solidFill>
              </a:rPr>
              <a:t> – Latest updates and AI news.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YouTube: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Channel</a:t>
            </a:r>
            <a:r>
              <a:rPr lang="en" sz="1400">
                <a:solidFill>
                  <a:schemeClr val="lt1"/>
                </a:solidFill>
              </a:rPr>
              <a:t> – Watch replays and tutorials.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51325" y="1152475"/>
            <a:ext cx="5262148" cy="31246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/>
          <p:nvPr/>
        </p:nvSpPr>
        <p:spPr>
          <a:xfrm rot="-1996622">
            <a:off x="1550169" y="2246173"/>
            <a:ext cx="1465861" cy="429849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Tavern</a:t>
            </a:r>
            <a:endParaRPr/>
          </a:p>
        </p:txBody>
      </p:sp>
      <p:sp>
        <p:nvSpPr>
          <p:cNvPr id="85" name="Google Shape;85;p17"/>
          <p:cNvSpPr/>
          <p:nvPr/>
        </p:nvSpPr>
        <p:spPr>
          <a:xfrm rot="-1996220">
            <a:off x="4282138" y="1744072"/>
            <a:ext cx="1578775" cy="429849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 RGC3000</a:t>
            </a:r>
            <a:endParaRPr/>
          </a:p>
        </p:txBody>
      </p:sp>
      <p:sp>
        <p:nvSpPr>
          <p:cNvPr id="86" name="Google Shape;86;p17"/>
          <p:cNvSpPr/>
          <p:nvPr/>
        </p:nvSpPr>
        <p:spPr>
          <a:xfrm rot="-2237024">
            <a:off x="5082267" y="2864776"/>
            <a:ext cx="1835868" cy="429851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 Main Campus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7F8"/>
                </a:solidFill>
              </a:rPr>
              <a:t>Finding US - ACC RGC-3000</a:t>
            </a:r>
            <a:endParaRPr>
              <a:solidFill>
                <a:srgbClr val="F6F7F8"/>
              </a:solidFill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139925"/>
            <a:ext cx="509463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>
          <a:extLst>
            <a:ext uri="{FF2B5EF4-FFF2-40B4-BE49-F238E27FC236}">
              <a16:creationId xmlns:a16="http://schemas.microsoft.com/office/drawing/2014/main" id="{AF2C5F18-207B-07A6-8C2B-BFB6DBB86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>
            <a:extLst>
              <a:ext uri="{FF2B5EF4-FFF2-40B4-BE49-F238E27FC236}">
                <a16:creationId xmlns:a16="http://schemas.microsoft.com/office/drawing/2014/main" id="{37F99FDB-8994-5BC8-E13E-25345C1590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6F7F8"/>
                </a:solidFill>
              </a:rPr>
              <a:t>Next Event – Hacky Hour at Kinda Tropical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92" name="Google Shape;92;p18">
            <a:extLst>
              <a:ext uri="{FF2B5EF4-FFF2-40B4-BE49-F238E27FC236}">
                <a16:creationId xmlns:a16="http://schemas.microsoft.com/office/drawing/2014/main" id="{357364D6-E4C1-E12C-3CB5-E41B78B404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rgbClr val="F6F7F8"/>
                </a:solidFill>
              </a:rPr>
              <a:t>Respect &amp; Inclusivity:</a:t>
            </a:r>
            <a:r>
              <a:rPr lang="en" sz="1400" dirty="0">
                <a:solidFill>
                  <a:srgbClr val="F6F7F8"/>
                </a:solidFill>
              </a:rPr>
              <a:t> Our only rule is simple: “Be cool to each other, don’t be gross.”</a:t>
            </a:r>
            <a:endParaRPr sz="14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rgbClr val="F6F7F8"/>
                </a:solidFill>
              </a:rPr>
              <a:t>AI Enthusiasts of All Levels Welcome:</a:t>
            </a:r>
            <a:r>
              <a:rPr lang="en" sz="1400" dirty="0">
                <a:solidFill>
                  <a:srgbClr val="F6F7F8"/>
                </a:solidFill>
              </a:rPr>
              <a:t> We celebrate diverse perspectives and unique paths in AI.</a:t>
            </a:r>
            <a:endParaRPr sz="14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rgbClr val="F6F7F8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ADB69B-3330-20EF-3AAA-D7893E049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1293100"/>
            <a:ext cx="5148537" cy="30011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52F8B0-00EA-9D15-0D88-6AC83C16EC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2314" y="2650921"/>
            <a:ext cx="1650710" cy="164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267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>
          <a:extLst>
            <a:ext uri="{FF2B5EF4-FFF2-40B4-BE49-F238E27FC236}">
              <a16:creationId xmlns:a16="http://schemas.microsoft.com/office/drawing/2014/main" id="{6417C34F-270D-22BB-5DB7-0A39795E5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>
            <a:extLst>
              <a:ext uri="{FF2B5EF4-FFF2-40B4-BE49-F238E27FC236}">
                <a16:creationId xmlns:a16="http://schemas.microsoft.com/office/drawing/2014/main" id="{125725C4-F68D-2258-79F8-97E8AB4115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6F7F8"/>
                </a:solidFill>
              </a:rPr>
              <a:t>Open AIMUG.ORG – Docs – June 2025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4EC72-47B9-64B0-56CE-B0FC65C611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Aimug.org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Docs</a:t>
            </a:r>
          </a:p>
          <a:p>
            <a:r>
              <a:rPr lang="en-US" dirty="0">
                <a:solidFill>
                  <a:schemeClr val="bg1"/>
                </a:solidFill>
              </a:rPr>
              <a:t>June 2025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F34BC8-B178-9DAC-7A40-59EA8FB6B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1693" y="1017725"/>
            <a:ext cx="6522307" cy="41604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E76539-0342-7079-97BB-5F41A63365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656" y="2772549"/>
            <a:ext cx="20066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19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b="1" dirty="0">
                <a:solidFill>
                  <a:srgbClr val="F6F7F8"/>
                </a:solidFill>
              </a:rPr>
              <a:t>Thanks to our supporters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Center for Government and Civil Services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LangChain – Pizza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Always Cool AI</a:t>
            </a: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Our Community  (you)</a:t>
            </a: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32C76D-D1CF-B347-DD76-14F52A6AD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2191" y="3283575"/>
            <a:ext cx="734660" cy="7074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>
          <a:extLst>
            <a:ext uri="{FF2B5EF4-FFF2-40B4-BE49-F238E27FC236}">
              <a16:creationId xmlns:a16="http://schemas.microsoft.com/office/drawing/2014/main" id="{C5823ACF-D117-B0AF-4BE2-EFC97E152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>
            <a:extLst>
              <a:ext uri="{FF2B5EF4-FFF2-40B4-BE49-F238E27FC236}">
                <a16:creationId xmlns:a16="http://schemas.microsoft.com/office/drawing/2014/main" id="{36C26E2D-D249-1863-5F16-0C49E478B4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b="1" dirty="0">
                <a:solidFill>
                  <a:srgbClr val="F6F7F8"/>
                </a:solidFill>
              </a:rPr>
              <a:t>HI , I’m Colin McNamara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D22CFBD6-50FF-3B5E-9213-ACD9FAEAF7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Entrepreneur</a:t>
            </a:r>
            <a:r>
              <a:rPr lang="en-US" sz="1400" dirty="0">
                <a:solidFill>
                  <a:schemeClr val="bg1"/>
                </a:solidFill>
              </a:rPr>
              <a:t>: Co-founder of Always Cool AI Focusing on Ethical AI across industries such as private-label products and health-conscious goods (</a:t>
            </a:r>
            <a:r>
              <a:rPr lang="en-US" sz="1400" b="1" dirty="0">
                <a:solidFill>
                  <a:schemeClr val="bg1"/>
                </a:solidFill>
              </a:rPr>
              <a:t>LangChain User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Founding Member: Austin LangChain AIMUG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50% Developer </a:t>
            </a:r>
            <a:r>
              <a:rPr lang="en-US" sz="1400" dirty="0">
                <a:solidFill>
                  <a:schemeClr val="bg1"/>
                </a:solidFill>
              </a:rPr>
              <a:t>Consulting Engineer, Cloud Builder, Casual Coder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Public Good</a:t>
            </a:r>
            <a:r>
              <a:rPr lang="en-US" sz="1400" dirty="0">
                <a:solidFill>
                  <a:schemeClr val="bg1"/>
                </a:solidFill>
              </a:rPr>
              <a:t>: Helping our community succeed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LinkedIn</a:t>
            </a:r>
            <a:r>
              <a:rPr lang="en-US" sz="1400" dirty="0">
                <a:solidFill>
                  <a:schemeClr val="bg1"/>
                </a:solidFill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BEE5BC-6A26-4942-2AA4-F43FEBD8A2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2191" y="3283575"/>
            <a:ext cx="734660" cy="70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415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>
          <a:extLst>
            <a:ext uri="{FF2B5EF4-FFF2-40B4-BE49-F238E27FC236}">
              <a16:creationId xmlns:a16="http://schemas.microsoft.com/office/drawing/2014/main" id="{4B9F5E78-C48A-2691-104B-800E34A54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>
            <a:extLst>
              <a:ext uri="{FF2B5EF4-FFF2-40B4-BE49-F238E27FC236}">
                <a16:creationId xmlns:a16="http://schemas.microsoft.com/office/drawing/2014/main" id="{E3FCCB1E-E505-F1CB-9553-4DCAA96581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b="1" dirty="0">
                <a:solidFill>
                  <a:srgbClr val="F6F7F8"/>
                </a:solidFill>
              </a:rPr>
              <a:t>Who we are</a:t>
            </a:r>
            <a:endParaRPr dirty="0">
              <a:solidFill>
                <a:srgbClr val="F6F7F8"/>
              </a:solidFill>
            </a:endParaRPr>
          </a:p>
        </p:txBody>
      </p:sp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873BCBE7-70E9-839D-E878-B94528B0EA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rgbClr val="F6F7F8"/>
                </a:solidFill>
              </a:rPr>
              <a:t>1200+ Members Strong:</a:t>
            </a:r>
            <a:r>
              <a:rPr lang="en" sz="1400" dirty="0">
                <a:solidFill>
                  <a:srgbClr val="F6F7F8"/>
                </a:solidFill>
              </a:rPr>
              <a:t> Connecting Austin’s tech, creative, and business leaders passionate about AI.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4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>
                <a:solidFill>
                  <a:srgbClr val="F6F7F8"/>
                </a:solidFill>
              </a:rPr>
              <a:t>Learning in the Open: </a:t>
            </a:r>
            <a:r>
              <a:rPr lang="en-US" sz="1400" dirty="0">
                <a:solidFill>
                  <a:srgbClr val="F6F7F8"/>
                </a:solidFill>
              </a:rPr>
              <a:t>Leaning AI through the Lense of LangChain, pulling the ecosystem together.</a:t>
            </a:r>
            <a:endParaRPr lang="en-US" sz="1400" b="1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rgbClr val="F6F7F8"/>
                </a:solidFill>
              </a:rPr>
              <a:t>Supportive &amp; Engaged Community:</a:t>
            </a:r>
            <a:r>
              <a:rPr lang="en" sz="1400" dirty="0">
                <a:solidFill>
                  <a:srgbClr val="F6F7F8"/>
                </a:solidFill>
              </a:rPr>
              <a:t> A well-balanced Discord that’s "useful, but not overwhelming."</a:t>
            </a:r>
            <a:endParaRPr sz="1400" b="1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rgbClr val="F6F7F8"/>
              </a:solidFill>
            </a:endParaRPr>
          </a:p>
        </p:txBody>
      </p:sp>
      <p:pic>
        <p:nvPicPr>
          <p:cNvPr id="61" name="Google Shape;61;p14">
            <a:extLst>
              <a:ext uri="{FF2B5EF4-FFF2-40B4-BE49-F238E27FC236}">
                <a16:creationId xmlns:a16="http://schemas.microsoft.com/office/drawing/2014/main" id="{F2FD2910-D3D9-917E-68B8-D832249BFAA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9535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7F8"/>
                </a:solidFill>
              </a:rPr>
              <a:t>Learning in the Open – "Be Cool to Each Other" ✌️</a:t>
            </a:r>
            <a:endParaRPr>
              <a:solidFill>
                <a:srgbClr val="F6F7F8"/>
              </a:solidFill>
            </a:endParaRPr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6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rgbClr val="F6F7F8"/>
                </a:solidFill>
              </a:rPr>
              <a:t>Respect &amp; Inclusivity:</a:t>
            </a:r>
            <a:r>
              <a:rPr lang="en" sz="1400">
                <a:solidFill>
                  <a:srgbClr val="F6F7F8"/>
                </a:solidFill>
              </a:rPr>
              <a:t> Our only rule is simple: “Be cool to each other, don’t be gross.”</a:t>
            </a:r>
            <a:endParaRPr sz="140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rgbClr val="F6F7F8"/>
                </a:solidFill>
              </a:rPr>
              <a:t>AI Enthusiasts of All Levels Welcome:</a:t>
            </a:r>
            <a:r>
              <a:rPr lang="en" sz="1400">
                <a:solidFill>
                  <a:srgbClr val="F6F7F8"/>
                </a:solidFill>
              </a:rPr>
              <a:t> We celebrate diverse perspectives and unique paths in AI.</a:t>
            </a:r>
            <a:endParaRPr sz="140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rgbClr val="F6F7F8"/>
              </a:solidFill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7F8"/>
                </a:solidFill>
              </a:rPr>
              <a:t>Where and when we meet 🌟📅</a:t>
            </a:r>
            <a:endParaRPr>
              <a:solidFill>
                <a:srgbClr val="F6F7F8"/>
              </a:solidFill>
            </a:endParaRPr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065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rgbClr val="F6F7F8"/>
                </a:solidFill>
              </a:rPr>
              <a:t>Monthly Showcases, Labs &amp; Mixer - ACC RGC3000:</a:t>
            </a:r>
            <a:r>
              <a:rPr lang="en" sz="1600" dirty="0">
                <a:solidFill>
                  <a:srgbClr val="F6F7F8"/>
                </a:solidFill>
              </a:rPr>
              <a:t> Community members and vendors share projects, demos</a:t>
            </a:r>
            <a:r>
              <a:rPr lang="en-US" sz="1600" dirty="0">
                <a:solidFill>
                  <a:srgbClr val="F6F7F8"/>
                </a:solidFill>
              </a:rPr>
              <a:t>, and</a:t>
            </a:r>
            <a:r>
              <a:rPr lang="en" sz="1600" dirty="0">
                <a:solidFill>
                  <a:srgbClr val="F6F7F8"/>
                </a:solidFill>
              </a:rPr>
              <a:t> labs for hands-on learning.</a:t>
            </a:r>
            <a:endParaRPr sz="16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F6F7F8"/>
                </a:solidFill>
              </a:rPr>
              <a:t>Hacky Hours (ad hoc) - Rotating Local Bars:</a:t>
            </a:r>
            <a:r>
              <a:rPr lang="en-US" sz="1600" dirty="0">
                <a:solidFill>
                  <a:srgbClr val="F6F7F8"/>
                </a:solidFill>
              </a:rPr>
              <a:t> Informal happy hours at local spots; meet, discuss, and relax.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rgbClr val="F6F7F8"/>
                </a:solidFill>
              </a:rPr>
              <a:t>Weekly Virtual Syncs - Online:</a:t>
            </a:r>
            <a:r>
              <a:rPr lang="en" sz="1600" dirty="0">
                <a:solidFill>
                  <a:srgbClr val="F6F7F8"/>
                </a:solidFill>
              </a:rPr>
              <a:t> Tuesdays at 5PM – Workshopping, problem-solving, and AI discussions.</a:t>
            </a:r>
            <a:endParaRPr sz="1600" dirty="0">
              <a:solidFill>
                <a:srgbClr val="F6F7F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rgbClr val="F6F7F8"/>
              </a:solidFill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7F8"/>
                </a:solidFill>
              </a:rPr>
              <a:t>Where to Connect &amp; Stay Updated 📲</a:t>
            </a:r>
            <a:endParaRPr>
              <a:solidFill>
                <a:srgbClr val="F6F7F8"/>
              </a:solidFill>
            </a:endParaRPr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41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Website: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aimug.org</a:t>
            </a:r>
            <a:r>
              <a:rPr lang="en" sz="1400">
                <a:solidFill>
                  <a:schemeClr val="lt1"/>
                </a:solidFill>
              </a:rPr>
              <a:t> – All things LangChain and AIMUG.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Discord: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Join us</a:t>
            </a:r>
            <a:r>
              <a:rPr lang="en" sz="1400">
                <a:solidFill>
                  <a:schemeClr val="lt1"/>
                </a:solidFill>
              </a:rPr>
              <a:t> for ongoing conversations.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GitHub: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Repo</a:t>
            </a:r>
            <a:r>
              <a:rPr lang="en" sz="1400">
                <a:solidFill>
                  <a:schemeClr val="lt1"/>
                </a:solidFill>
              </a:rPr>
              <a:t> – Check out our open-source projects.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Meetup: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Group</a:t>
            </a:r>
            <a:endParaRPr sz="1400" u="sng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Twitter: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@AustinLangChain</a:t>
            </a:r>
            <a:r>
              <a:rPr lang="en" sz="1400">
                <a:solidFill>
                  <a:schemeClr val="lt1"/>
                </a:solidFill>
              </a:rPr>
              <a:t> – Latest updates and AI news.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</a:rPr>
              <a:t>YouTube:</a:t>
            </a:r>
            <a:r>
              <a:rPr lang="en" sz="1400">
                <a:solidFill>
                  <a:schemeClr val="lt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lt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Austin LangChain Channel</a:t>
            </a:r>
            <a:r>
              <a:rPr lang="en" sz="1400">
                <a:solidFill>
                  <a:schemeClr val="lt1"/>
                </a:solidFill>
              </a:rPr>
              <a:t> – Watch replays and tutorials.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160675" y="169650"/>
            <a:ext cx="880124" cy="88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79478</TotalTime>
  <Words>976</Words>
  <Application>Microsoft Macintosh PowerPoint</Application>
  <PresentationFormat>On-screen Show (16:9)</PresentationFormat>
  <Paragraphs>174</Paragraphs>
  <Slides>28</Slides>
  <Notes>28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0" baseType="lpstr">
      <vt:lpstr>Arial</vt:lpstr>
      <vt:lpstr>Simple Light</vt:lpstr>
      <vt:lpstr>PowerPoint Presentation</vt:lpstr>
      <vt:lpstr>Todays Agenda</vt:lpstr>
      <vt:lpstr>Open AIMUG.ORG – Docs – June 2025</vt:lpstr>
      <vt:lpstr>Thanks to our supporters</vt:lpstr>
      <vt:lpstr>HI , I’m Colin McNamara</vt:lpstr>
      <vt:lpstr>Who we are</vt:lpstr>
      <vt:lpstr>Learning in the Open – "Be Cool to Each Other" ✌️</vt:lpstr>
      <vt:lpstr>Where and when we meet 🌟📅</vt:lpstr>
      <vt:lpstr>Where to Connect &amp; Stay Updated 📲</vt:lpstr>
      <vt:lpstr>WTF is LangChain ?</vt:lpstr>
      <vt:lpstr>News – LangChain Ecosystem</vt:lpstr>
      <vt:lpstr>News – LangChain Core</vt:lpstr>
      <vt:lpstr>News – LangGraph</vt:lpstr>
      <vt:lpstr>News – LangSmith</vt:lpstr>
      <vt:lpstr>News – LangSmith</vt:lpstr>
      <vt:lpstr>News – Community Momentum</vt:lpstr>
      <vt:lpstr>News – 30-Day Update Cheat-Sheet</vt:lpstr>
      <vt:lpstr>Lightning Talks</vt:lpstr>
      <vt:lpstr>Lightning Talk – Ricky Pirruccio</vt:lpstr>
      <vt:lpstr>Lightning Talk – Rob Whelan</vt:lpstr>
      <vt:lpstr>Lightning Talk – Colin McNamara</vt:lpstr>
      <vt:lpstr>Showcases</vt:lpstr>
      <vt:lpstr>Showcase – Ryan Booth</vt:lpstr>
      <vt:lpstr>Showcase – LangChain Interrupt Panel</vt:lpstr>
      <vt:lpstr>RGC-3000 and Tavern After Party </vt:lpstr>
      <vt:lpstr>PowerPoint Presentation</vt:lpstr>
      <vt:lpstr>Finding US - ACC RGC-3000</vt:lpstr>
      <vt:lpstr>Next Event – Hacky Hour at Kinda Tropical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Colin McNamara</cp:lastModifiedBy>
  <cp:revision>22</cp:revision>
  <dcterms:modified xsi:type="dcterms:W3CDTF">2025-06-19T14:43:36Z</dcterms:modified>
</cp:coreProperties>
</file>